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78" r:id="rId3"/>
    <p:sldId id="257" r:id="rId4"/>
    <p:sldId id="267" r:id="rId5"/>
    <p:sldId id="269" r:id="rId6"/>
    <p:sldId id="270" r:id="rId7"/>
    <p:sldId id="275" r:id="rId8"/>
    <p:sldId id="271" r:id="rId9"/>
    <p:sldId id="273" r:id="rId10"/>
    <p:sldId id="274" r:id="rId11"/>
    <p:sldId id="258" r:id="rId12"/>
    <p:sldId id="281" r:id="rId13"/>
    <p:sldId id="259" r:id="rId14"/>
    <p:sldId id="279" r:id="rId15"/>
    <p:sldId id="262" r:id="rId16"/>
    <p:sldId id="277" r:id="rId17"/>
    <p:sldId id="263" r:id="rId18"/>
    <p:sldId id="266" r:id="rId19"/>
    <p:sldId id="268" r:id="rId20"/>
    <p:sldId id="283" r:id="rId21"/>
    <p:sldId id="272" r:id="rId22"/>
    <p:sldId id="280" r:id="rId23"/>
    <p:sldId id="284"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ED257-806E-4B6C-9C4A-8E8B90860924}" v="52" dt="2022-11-25T15:16:29.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46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xmlns=""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B083AE59-8E21-449F-86DA-5BE297010864}"/>
              </a:ext>
            </a:extLst>
          </p:cNvPr>
          <p:cNvSpPr>
            <a:spLocks noGrp="1"/>
          </p:cNvSpPr>
          <p:nvPr>
            <p:ph type="dt" sz="half" idx="10"/>
          </p:nvPr>
        </p:nvSpPr>
        <p:spPr/>
        <p:txBody>
          <a:bodyPr/>
          <a:lstStyle/>
          <a:p>
            <a:fld id="{655A5808-3B61-48CC-92EF-85AC2E0DFA56}" type="datetime2">
              <a:rPr lang="en-US" smtClean="0"/>
              <a:pPr/>
              <a:t>Monday, November 28, 2022</a:t>
            </a:fld>
            <a:endParaRPr lang="en-US"/>
          </a:p>
        </p:txBody>
      </p:sp>
      <p:sp>
        <p:nvSpPr>
          <p:cNvPr id="5" name="Footer Placeholder 4">
            <a:extLst>
              <a:ext uri="{FF2B5EF4-FFF2-40B4-BE49-F238E27FC236}">
                <a16:creationId xmlns:a16="http://schemas.microsoft.com/office/drawing/2014/main" xmlns=""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C0A488-07A7-42F9-B1DF-68545B75417D}"/>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652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7FD700-765A-4DE6-A8EC-9D9D92FCBB42}"/>
              </a:ext>
            </a:extLst>
          </p:cNvPr>
          <p:cNvSpPr>
            <a:spLocks noGrp="1"/>
          </p:cNvSpPr>
          <p:nvPr>
            <p:ph type="dt" sz="half" idx="10"/>
          </p:nvPr>
        </p:nvSpPr>
        <p:spPr/>
        <p:txBody>
          <a:bodyPr/>
          <a:lstStyle/>
          <a:p>
            <a:fld id="{735E98AF-4574-4509-BF7A-519ACD5BF826}" type="datetime2">
              <a:rPr lang="en-US" smtClean="0"/>
              <a:pPr/>
              <a:t>Monday, November 28, 2022</a:t>
            </a:fld>
            <a:endParaRPr lang="en-US"/>
          </a:p>
        </p:txBody>
      </p:sp>
      <p:sp>
        <p:nvSpPr>
          <p:cNvPr id="5" name="Footer Placeholder 4">
            <a:extLst>
              <a:ext uri="{FF2B5EF4-FFF2-40B4-BE49-F238E27FC236}">
                <a16:creationId xmlns:a16="http://schemas.microsoft.com/office/drawing/2014/main" xmlns=""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DF5526-E518-4133-9F44-D812576C1092}"/>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237428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5B850CC-FB43-4988-8D4E-9C54C20185B4}"/>
              </a:ext>
            </a:extLst>
          </p:cNvPr>
          <p:cNvSpPr>
            <a:spLocks noGrp="1"/>
          </p:cNvSpPr>
          <p:nvPr>
            <p:ph type="dt" sz="half" idx="10"/>
          </p:nvPr>
        </p:nvSpPr>
        <p:spPr/>
        <p:txBody>
          <a:bodyPr/>
          <a:lstStyle/>
          <a:p>
            <a:fld id="{93DD97D4-9636-490F-85D0-E926C2B6F3B1}" type="datetime2">
              <a:rPr lang="en-US" smtClean="0"/>
              <a:pPr/>
              <a:t>Monday, November 28, 2022</a:t>
            </a:fld>
            <a:endParaRPr lang="en-US"/>
          </a:p>
        </p:txBody>
      </p:sp>
      <p:sp>
        <p:nvSpPr>
          <p:cNvPr id="5" name="Footer Placeholder 4">
            <a:extLst>
              <a:ext uri="{FF2B5EF4-FFF2-40B4-BE49-F238E27FC236}">
                <a16:creationId xmlns:a16="http://schemas.microsoft.com/office/drawing/2014/main" xmlns=""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DBAFB0-25AA-4B69-8418-418F47A92700}"/>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181479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A45EE9-11D3-436C-9D73-1AA6CCDB165F}"/>
              </a:ext>
            </a:extLst>
          </p:cNvPr>
          <p:cNvSpPr>
            <a:spLocks noGrp="1"/>
          </p:cNvSpPr>
          <p:nvPr>
            <p:ph type="dt" sz="half" idx="10"/>
          </p:nvPr>
        </p:nvSpPr>
        <p:spPr/>
        <p:txBody>
          <a:bodyPr/>
          <a:lstStyle/>
          <a:p>
            <a:fld id="{2F3AF3C6-0FD4-4939-991C-00DDE5C56815}" type="datetime2">
              <a:rPr lang="en-US" smtClean="0"/>
              <a:pPr/>
              <a:t>Monday, November 28, 2022</a:t>
            </a:fld>
            <a:endParaRPr lang="en-US"/>
          </a:p>
        </p:txBody>
      </p:sp>
      <p:sp>
        <p:nvSpPr>
          <p:cNvPr id="5" name="Footer Placeholder 4">
            <a:extLst>
              <a:ext uri="{FF2B5EF4-FFF2-40B4-BE49-F238E27FC236}">
                <a16:creationId xmlns:a16="http://schemas.microsoft.com/office/drawing/2014/main" xmlns=""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265F17-AD75-4B7E-970D-5D4DBD5D170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231383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822993-6E28-44BB-B983-095B476B801A}"/>
              </a:ext>
            </a:extLst>
          </p:cNvPr>
          <p:cNvSpPr>
            <a:spLocks noGrp="1"/>
          </p:cNvSpPr>
          <p:nvPr>
            <p:ph type="dt" sz="half" idx="10"/>
          </p:nvPr>
        </p:nvSpPr>
        <p:spPr/>
        <p:txBody>
          <a:bodyPr/>
          <a:lstStyle/>
          <a:p>
            <a:fld id="{86807482-8128-47C6-A8DD-6452B0291CFF}" type="datetime2">
              <a:rPr lang="en-US" smtClean="0"/>
              <a:pPr/>
              <a:t>Monday, November 28, 2022</a:t>
            </a:fld>
            <a:endParaRPr lang="en-US"/>
          </a:p>
        </p:txBody>
      </p:sp>
      <p:sp>
        <p:nvSpPr>
          <p:cNvPr id="5" name="Footer Placeholder 4">
            <a:extLst>
              <a:ext uri="{FF2B5EF4-FFF2-40B4-BE49-F238E27FC236}">
                <a16:creationId xmlns:a16="http://schemas.microsoft.com/office/drawing/2014/main" xmlns=""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9A076D-47C1-49CD-9A8B-956DB3FC31F7}"/>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217097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68C50007-C799-4117-8ACD-5EE980E63F17}"/>
              </a:ext>
            </a:extLst>
          </p:cNvPr>
          <p:cNvSpPr>
            <a:spLocks noGrp="1"/>
          </p:cNvSpPr>
          <p:nvPr>
            <p:ph type="dt" sz="half" idx="10"/>
          </p:nvPr>
        </p:nvSpPr>
        <p:spPr/>
        <p:txBody>
          <a:bodyPr/>
          <a:lstStyle/>
          <a:p>
            <a:fld id="{37903F25-275E-41DE-BE3B-EBF0DB49F9B1}" type="datetime2">
              <a:rPr lang="en-US" smtClean="0"/>
              <a:pPr/>
              <a:t>Monday, November 28, 2022</a:t>
            </a:fld>
            <a:endParaRPr lang="en-US"/>
          </a:p>
        </p:txBody>
      </p:sp>
      <p:sp>
        <p:nvSpPr>
          <p:cNvPr id="6" name="Footer Placeholder 5">
            <a:extLst>
              <a:ext uri="{FF2B5EF4-FFF2-40B4-BE49-F238E27FC236}">
                <a16:creationId xmlns:a16="http://schemas.microsoft.com/office/drawing/2014/main" xmlns=""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9D8C08-BF20-4D5E-9004-0C075C36D8A4}"/>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421990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1A5ED06-FE54-4B86-A8D4-07D0EB08C3AB}"/>
              </a:ext>
            </a:extLst>
          </p:cNvPr>
          <p:cNvSpPr>
            <a:spLocks noGrp="1"/>
          </p:cNvSpPr>
          <p:nvPr>
            <p:ph type="dt" sz="half" idx="10"/>
          </p:nvPr>
        </p:nvSpPr>
        <p:spPr/>
        <p:txBody>
          <a:bodyPr/>
          <a:lstStyle/>
          <a:p>
            <a:fld id="{EE475572-4A44-4171-84AA-64D42C8050A6}" type="datetime2">
              <a:rPr lang="en-US" smtClean="0"/>
              <a:pPr/>
              <a:t>Monday, November 28, 2022</a:t>
            </a:fld>
            <a:endParaRPr lang="en-US"/>
          </a:p>
        </p:txBody>
      </p:sp>
      <p:sp>
        <p:nvSpPr>
          <p:cNvPr id="8" name="Footer Placeholder 7">
            <a:extLst>
              <a:ext uri="{FF2B5EF4-FFF2-40B4-BE49-F238E27FC236}">
                <a16:creationId xmlns:a16="http://schemas.microsoft.com/office/drawing/2014/main" xmlns=""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784B1D1-BE0C-48F4-BC74-90675A0F07CF}"/>
              </a:ext>
            </a:extLst>
          </p:cNvPr>
          <p:cNvSpPr>
            <a:spLocks noGrp="1"/>
          </p:cNvSpPr>
          <p:nvPr>
            <p:ph type="sldNum" sz="quarter" idx="12"/>
          </p:nvPr>
        </p:nvSpPr>
        <p:spPr/>
        <p:txBody>
          <a:bodyPr/>
          <a:lstStyle/>
          <a:p>
            <a:fld id="{C01389E6-C847-4AD0-B56D-D205B2EAB1EE}" type="slidenum">
              <a:rPr lang="en-US" smtClean="0"/>
              <a:pPr/>
              <a:t>‹#›</a:t>
            </a:fld>
            <a:endParaRPr lang="en-US"/>
          </a:p>
        </p:txBody>
      </p:sp>
      <p:sp>
        <p:nvSpPr>
          <p:cNvPr id="10" name="Title 9">
            <a:extLst>
              <a:ext uri="{FF2B5EF4-FFF2-40B4-BE49-F238E27FC236}">
                <a16:creationId xmlns:a16="http://schemas.microsoft.com/office/drawing/2014/main" xmlns=""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168035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9E3617E-4B11-481F-AC6E-00031790294A}"/>
              </a:ext>
            </a:extLst>
          </p:cNvPr>
          <p:cNvSpPr>
            <a:spLocks noGrp="1"/>
          </p:cNvSpPr>
          <p:nvPr>
            <p:ph type="dt" sz="half" idx="10"/>
          </p:nvPr>
        </p:nvSpPr>
        <p:spPr/>
        <p:txBody>
          <a:bodyPr/>
          <a:lstStyle/>
          <a:p>
            <a:fld id="{C4C1612E-528E-4FD5-9E9E-E15F1108F171}" type="datetime2">
              <a:rPr lang="en-US" smtClean="0"/>
              <a:pPr/>
              <a:t>Monday, November 28, 2022</a:t>
            </a:fld>
            <a:endParaRPr lang="en-US"/>
          </a:p>
        </p:txBody>
      </p:sp>
      <p:sp>
        <p:nvSpPr>
          <p:cNvPr id="4" name="Footer Placeholder 3">
            <a:extLst>
              <a:ext uri="{FF2B5EF4-FFF2-40B4-BE49-F238E27FC236}">
                <a16:creationId xmlns:a16="http://schemas.microsoft.com/office/drawing/2014/main" xmlns=""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AEFC312-3AA5-46F7-B701-3D9327A68DB7}"/>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363183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C9E28E-1389-47AF-B3EB-22571417ACBE}"/>
              </a:ext>
            </a:extLst>
          </p:cNvPr>
          <p:cNvSpPr>
            <a:spLocks noGrp="1"/>
          </p:cNvSpPr>
          <p:nvPr>
            <p:ph type="dt" sz="half" idx="10"/>
          </p:nvPr>
        </p:nvSpPr>
        <p:spPr/>
        <p:txBody>
          <a:bodyPr/>
          <a:lstStyle/>
          <a:p>
            <a:fld id="{D4F6D862-A06D-436F-A92E-EBAAD50B6E50}" type="datetime2">
              <a:rPr lang="en-US" smtClean="0"/>
              <a:pPr/>
              <a:t>Monday, November 28, 2022</a:t>
            </a:fld>
            <a:endParaRPr lang="en-US"/>
          </a:p>
        </p:txBody>
      </p:sp>
      <p:sp>
        <p:nvSpPr>
          <p:cNvPr id="3" name="Footer Placeholder 2">
            <a:extLst>
              <a:ext uri="{FF2B5EF4-FFF2-40B4-BE49-F238E27FC236}">
                <a16:creationId xmlns:a16="http://schemas.microsoft.com/office/drawing/2014/main" xmlns=""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71B3C5-CEC7-427F-931C-1318C421BEF9}"/>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419172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5A3535-184C-438C-AE91-9C42B7C5AFB6}"/>
              </a:ext>
            </a:extLst>
          </p:cNvPr>
          <p:cNvSpPr>
            <a:spLocks noGrp="1"/>
          </p:cNvSpPr>
          <p:nvPr>
            <p:ph type="dt" sz="half" idx="10"/>
          </p:nvPr>
        </p:nvSpPr>
        <p:spPr/>
        <p:txBody>
          <a:bodyPr/>
          <a:lstStyle/>
          <a:p>
            <a:fld id="{B73E0B7D-2260-4809-8F0A-9E5F3E24F169}" type="datetime2">
              <a:rPr lang="en-US" smtClean="0"/>
              <a:pPr/>
              <a:t>Monday, November 28, 2022</a:t>
            </a:fld>
            <a:endParaRPr lang="en-US"/>
          </a:p>
        </p:txBody>
      </p:sp>
      <p:sp>
        <p:nvSpPr>
          <p:cNvPr id="6" name="Footer Placeholder 5">
            <a:extLst>
              <a:ext uri="{FF2B5EF4-FFF2-40B4-BE49-F238E27FC236}">
                <a16:creationId xmlns:a16="http://schemas.microsoft.com/office/drawing/2014/main" xmlns=""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4E6563-0AB6-4038-A12B-A259552DB66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102208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E706DF-52A3-4F34-9BF5-E1ACD5D54283}"/>
              </a:ext>
            </a:extLst>
          </p:cNvPr>
          <p:cNvSpPr>
            <a:spLocks noGrp="1"/>
          </p:cNvSpPr>
          <p:nvPr>
            <p:ph type="dt" sz="half" idx="10"/>
          </p:nvPr>
        </p:nvSpPr>
        <p:spPr/>
        <p:txBody>
          <a:bodyPr/>
          <a:lstStyle/>
          <a:p>
            <a:fld id="{3C8E4735-C637-46A3-94EB-AB3AC4188D2F}" type="datetime2">
              <a:rPr lang="en-US" smtClean="0"/>
              <a:pPr/>
              <a:t>Monday, November 28, 2022</a:t>
            </a:fld>
            <a:endParaRPr lang="en-US"/>
          </a:p>
        </p:txBody>
      </p:sp>
      <p:sp>
        <p:nvSpPr>
          <p:cNvPr id="6" name="Footer Placeholder 5">
            <a:extLst>
              <a:ext uri="{FF2B5EF4-FFF2-40B4-BE49-F238E27FC236}">
                <a16:creationId xmlns:a16="http://schemas.microsoft.com/office/drawing/2014/main" xmlns=""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686F8F-3D62-4CEC-AD9A-B70848E6A81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278180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Monday, November 28, 2022</a:t>
            </a:fld>
            <a:endParaRPr lang="en-US" cap="all" dirty="0"/>
          </a:p>
        </p:txBody>
      </p:sp>
      <p:sp>
        <p:nvSpPr>
          <p:cNvPr id="5" name="Footer Placeholder 4">
            <a:extLst>
              <a:ext uri="{FF2B5EF4-FFF2-40B4-BE49-F238E27FC236}">
                <a16:creationId xmlns:a16="http://schemas.microsoft.com/office/drawing/2014/main" xmlns=""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xmlns=""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xmlns="" val="20153980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01" r:id="rId4"/>
    <p:sldLayoutId id="2147483702" r:id="rId5"/>
    <p:sldLayoutId id="2147483707" r:id="rId6"/>
    <p:sldLayoutId id="2147483703" r:id="rId7"/>
    <p:sldLayoutId id="2147483704" r:id="rId8"/>
    <p:sldLayoutId id="2147483705" r:id="rId9"/>
    <p:sldLayoutId id="2147483706" r:id="rId10"/>
    <p:sldLayoutId id="214748370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cid:ABB1BB4F-913F-4B5D-9465-322D5252CA9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xmlns="" id="{F619DE0E-F039-443E-AF60-E4B6AA72D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xmlns=""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30"/>
            <a:ext cx="8104091" cy="6857571"/>
          </a:xfrm>
          <a:prstGeom prst="rect">
            <a:avLst/>
          </a:prstGeom>
          <a:gradFill>
            <a:gsLst>
              <a:gs pos="0">
                <a:schemeClr val="accent4">
                  <a:alpha val="80000"/>
                </a:schemeClr>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xmlns=""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74250" y="627728"/>
            <a:ext cx="4355593" cy="8104092"/>
          </a:xfrm>
          <a:prstGeom prst="rect">
            <a:avLst/>
          </a:prstGeom>
          <a:gradFill>
            <a:gsLst>
              <a:gs pos="0">
                <a:schemeClr val="accent5">
                  <a:alpha val="0"/>
                </a:schemeClr>
              </a:gs>
              <a:gs pos="91000">
                <a:schemeClr val="accent2">
                  <a:alpha val="4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xmlns=""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1"/>
            <a:ext cx="5638801" cy="6886827"/>
          </a:xfrm>
          <a:prstGeom prst="rect">
            <a:avLst/>
          </a:prstGeom>
          <a:gradFill>
            <a:gsLst>
              <a:gs pos="49000">
                <a:schemeClr val="accent6">
                  <a:lumMod val="75000"/>
                  <a:alpha val="0"/>
                </a:schemeClr>
              </a:gs>
              <a:gs pos="99000">
                <a:schemeClr val="accent6">
                  <a:alpha val="79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6">
            <a:extLst>
              <a:ext uri="{FF2B5EF4-FFF2-40B4-BE49-F238E27FC236}">
                <a16:creationId xmlns:a16="http://schemas.microsoft.com/office/drawing/2014/main" xmlns=""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1609180" y="724988"/>
            <a:ext cx="5121259" cy="5458067"/>
          </a:xfrm>
          <a:prstGeom prst="ellipse">
            <a:avLst/>
          </a:prstGeom>
          <a:gradFill>
            <a:gsLst>
              <a:gs pos="39000">
                <a:schemeClr val="accent4">
                  <a:lumMod val="20000"/>
                  <a:lumOff val="80000"/>
                  <a:alpha val="0"/>
                </a:schemeClr>
              </a:gs>
              <a:gs pos="100000">
                <a:schemeClr val="accent6">
                  <a:alpha val="2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423F1B7-99A5-76A2-A6AD-07FB02469DA2}"/>
              </a:ext>
            </a:extLst>
          </p:cNvPr>
          <p:cNvSpPr>
            <a:spLocks noGrp="1"/>
          </p:cNvSpPr>
          <p:nvPr>
            <p:ph type="ctrTitle"/>
          </p:nvPr>
        </p:nvSpPr>
        <p:spPr>
          <a:xfrm>
            <a:off x="920151" y="2920878"/>
            <a:ext cx="6292690" cy="2992576"/>
          </a:xfrm>
        </p:spPr>
        <p:txBody>
          <a:bodyPr anchor="t">
            <a:normAutofit/>
          </a:bodyPr>
          <a:lstStyle/>
          <a:p>
            <a:pPr algn="l"/>
            <a:r>
              <a:rPr lang="en-GB" dirty="0" smtClean="0">
                <a:solidFill>
                  <a:schemeClr val="bg1"/>
                </a:solidFill>
              </a:rPr>
              <a:t>YOUTH CAFE </a:t>
            </a:r>
            <a:r>
              <a:rPr lang="en-GB" dirty="0">
                <a:solidFill>
                  <a:schemeClr val="bg1"/>
                </a:solidFill>
              </a:rPr>
              <a:t>Report for Community Council </a:t>
            </a:r>
          </a:p>
        </p:txBody>
      </p:sp>
      <p:sp>
        <p:nvSpPr>
          <p:cNvPr id="3" name="Subtitle 2">
            <a:extLst>
              <a:ext uri="{FF2B5EF4-FFF2-40B4-BE49-F238E27FC236}">
                <a16:creationId xmlns:a16="http://schemas.microsoft.com/office/drawing/2014/main" xmlns="" id="{E117F881-8216-E219-5BAE-A002604F87B9}"/>
              </a:ext>
            </a:extLst>
          </p:cNvPr>
          <p:cNvSpPr>
            <a:spLocks noGrp="1"/>
          </p:cNvSpPr>
          <p:nvPr>
            <p:ph type="subTitle" idx="1"/>
          </p:nvPr>
        </p:nvSpPr>
        <p:spPr>
          <a:xfrm>
            <a:off x="920151" y="1017038"/>
            <a:ext cx="5392495" cy="1248274"/>
          </a:xfrm>
        </p:spPr>
        <p:txBody>
          <a:bodyPr anchor="b">
            <a:normAutofit/>
          </a:bodyPr>
          <a:lstStyle/>
          <a:p>
            <a:pPr algn="l"/>
            <a:r>
              <a:rPr lang="en-GB" sz="1400" dirty="0">
                <a:solidFill>
                  <a:schemeClr val="bg1"/>
                </a:solidFill>
              </a:rPr>
              <a:t>24</a:t>
            </a:r>
            <a:r>
              <a:rPr lang="en-GB" sz="1400" baseline="30000" dirty="0">
                <a:solidFill>
                  <a:schemeClr val="bg1"/>
                </a:solidFill>
              </a:rPr>
              <a:t>th</a:t>
            </a:r>
            <a:r>
              <a:rPr lang="en-GB" sz="1400" dirty="0">
                <a:solidFill>
                  <a:schemeClr val="bg1"/>
                </a:solidFill>
              </a:rPr>
              <a:t> October – 20</a:t>
            </a:r>
            <a:r>
              <a:rPr lang="en-GB" sz="1400" baseline="30000" dirty="0">
                <a:solidFill>
                  <a:schemeClr val="bg1"/>
                </a:solidFill>
              </a:rPr>
              <a:t>th</a:t>
            </a:r>
            <a:r>
              <a:rPr lang="en-GB" sz="1400" dirty="0">
                <a:solidFill>
                  <a:schemeClr val="bg1"/>
                </a:solidFill>
              </a:rPr>
              <a:t> November 2022</a:t>
            </a:r>
          </a:p>
          <a:p>
            <a:pPr algn="l"/>
            <a:endParaRPr lang="en-GB" sz="1400" dirty="0">
              <a:solidFill>
                <a:schemeClr val="bg1"/>
              </a:solidFill>
            </a:endParaRPr>
          </a:p>
        </p:txBody>
      </p:sp>
      <p:pic>
        <p:nvPicPr>
          <p:cNvPr id="28" name="Picture 3">
            <a:extLst>
              <a:ext uri="{FF2B5EF4-FFF2-40B4-BE49-F238E27FC236}">
                <a16:creationId xmlns:a16="http://schemas.microsoft.com/office/drawing/2014/main" xmlns="" id="{EA961923-D740-0F7B-2152-4745BB661AD9}"/>
              </a:ext>
            </a:extLst>
          </p:cNvPr>
          <p:cNvPicPr>
            <a:picLocks noChangeAspect="1"/>
          </p:cNvPicPr>
          <p:nvPr/>
        </p:nvPicPr>
        <p:blipFill rotWithShape="1">
          <a:blip r:embed="rId2" cstate="print"/>
          <a:srcRect l="26467" r="35123" b="1"/>
          <a:stretch/>
        </p:blipFill>
        <p:spPr>
          <a:xfrm>
            <a:off x="8104092" y="10"/>
            <a:ext cx="4099858" cy="6857990"/>
          </a:xfrm>
          <a:prstGeom prst="rect">
            <a:avLst/>
          </a:prstGeom>
        </p:spPr>
      </p:pic>
    </p:spTree>
    <p:extLst>
      <p:ext uri="{BB962C8B-B14F-4D97-AF65-F5344CB8AC3E}">
        <p14:creationId xmlns:p14="http://schemas.microsoft.com/office/powerpoint/2010/main" xmlns="" val="13415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5" name="7E2817A9-9DB4-4E7E-B81A-802013B357B6" descr="IMG_7865.jpg">
            <a:extLst>
              <a:ext uri="{FF2B5EF4-FFF2-40B4-BE49-F238E27FC236}">
                <a16:creationId xmlns:a16="http://schemas.microsoft.com/office/drawing/2014/main" xmlns="" id="{56047C98-E08F-6669-74BE-941F20330D0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84632" y="1707591"/>
            <a:ext cx="2560320" cy="343667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130" name="Straight Connector 5129">
            <a:extLst>
              <a:ext uri="{FF2B5EF4-FFF2-40B4-BE49-F238E27FC236}">
                <a16:creationId xmlns:a16="http://schemas.microsoft.com/office/drawing/2014/main" xmlns="" id="{50DA1EB8-87CF-4588-A1FD-4756F9A28F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123" name="58B271E4-6D25-4D3D-A1C1-F015689955B1" descr="IMG_7861.jpg">
            <a:extLst>
              <a:ext uri="{FF2B5EF4-FFF2-40B4-BE49-F238E27FC236}">
                <a16:creationId xmlns:a16="http://schemas.microsoft.com/office/drawing/2014/main" xmlns="" id="{62159545-D69D-E131-C1EB-393E72C4ED4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54631" y="1707591"/>
            <a:ext cx="2560320" cy="343667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132" name="Straight Connector 5131">
            <a:extLst>
              <a:ext uri="{FF2B5EF4-FFF2-40B4-BE49-F238E27FC236}">
                <a16:creationId xmlns:a16="http://schemas.microsoft.com/office/drawing/2014/main" xmlns="" id="{D7A4E378-EA57-47B9-B1EB-58B998F6CF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122" name="1103293D-11B1-411F-A7C7-0B81A5E25ED4" descr="IMG_7860.jpg">
            <a:extLst>
              <a:ext uri="{FF2B5EF4-FFF2-40B4-BE49-F238E27FC236}">
                <a16:creationId xmlns:a16="http://schemas.microsoft.com/office/drawing/2014/main" xmlns="" id="{0EB48989-3FEA-0E18-1DAE-D3D99D20F8F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235726" y="1724718"/>
            <a:ext cx="2560320" cy="340241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134" name="Straight Connector 5133">
            <a:extLst>
              <a:ext uri="{FF2B5EF4-FFF2-40B4-BE49-F238E27FC236}">
                <a16:creationId xmlns:a16="http://schemas.microsoft.com/office/drawing/2014/main" xmlns="" id="{D2B31ED6-76F0-425A-9A41-C947AEF9C1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124" name="972B0F5F-753F-4738-A89D-81E77F832145" descr="IMG_7862.jpg">
            <a:extLst>
              <a:ext uri="{FF2B5EF4-FFF2-40B4-BE49-F238E27FC236}">
                <a16:creationId xmlns:a16="http://schemas.microsoft.com/office/drawing/2014/main" xmlns="" id="{95E5C48A-9488-7962-30A5-985F2E20FF5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9120662" y="1741506"/>
            <a:ext cx="2560320" cy="3368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791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8D4637-76EE-E9E4-E5F6-B84E6E9F9E0A}"/>
              </a:ext>
            </a:extLst>
          </p:cNvPr>
          <p:cNvSpPr>
            <a:spLocks noGrp="1"/>
          </p:cNvSpPr>
          <p:nvPr>
            <p:ph type="title"/>
          </p:nvPr>
        </p:nvSpPr>
        <p:spPr/>
        <p:txBody>
          <a:bodyPr/>
          <a:lstStyle/>
          <a:p>
            <a:r>
              <a:rPr lang="en-GB" dirty="0"/>
              <a:t>Football Coaching </a:t>
            </a:r>
          </a:p>
        </p:txBody>
      </p:sp>
      <p:sp>
        <p:nvSpPr>
          <p:cNvPr id="3" name="Content Placeholder 2">
            <a:extLst>
              <a:ext uri="{FF2B5EF4-FFF2-40B4-BE49-F238E27FC236}">
                <a16:creationId xmlns:a16="http://schemas.microsoft.com/office/drawing/2014/main" xmlns="" id="{5272A9FD-1D72-8A46-A84D-137948B91184}"/>
              </a:ext>
            </a:extLst>
          </p:cNvPr>
          <p:cNvSpPr>
            <a:spLocks noGrp="1"/>
          </p:cNvSpPr>
          <p:nvPr>
            <p:ph idx="1"/>
          </p:nvPr>
        </p:nvSpPr>
        <p:spPr/>
        <p:txBody>
          <a:bodyPr/>
          <a:lstStyle/>
          <a:p>
            <a:r>
              <a:rPr lang="en-GB" dirty="0"/>
              <a:t>Weekly session with Inverness Caley Thistle Football Academy.</a:t>
            </a:r>
          </a:p>
          <a:p>
            <a:r>
              <a:rPr lang="en-GB" dirty="0"/>
              <a:t>Over 30 young people attending each session </a:t>
            </a:r>
          </a:p>
          <a:p>
            <a:r>
              <a:rPr lang="en-GB" dirty="0"/>
              <a:t>At each session young people are learning new skill, and drill for football. </a:t>
            </a:r>
          </a:p>
        </p:txBody>
      </p:sp>
    </p:spTree>
    <p:extLst>
      <p:ext uri="{BB962C8B-B14F-4D97-AF65-F5344CB8AC3E}">
        <p14:creationId xmlns:p14="http://schemas.microsoft.com/office/powerpoint/2010/main" xmlns="" val="341815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2" name="A1C9BE5D-7A83-43C8-A7B2-544D9C79D84D" descr="IMG_8152.jpg">
            <a:extLst>
              <a:ext uri="{FF2B5EF4-FFF2-40B4-BE49-F238E27FC236}">
                <a16:creationId xmlns:a16="http://schemas.microsoft.com/office/drawing/2014/main" xmlns="" id="{C05E13B9-F782-E14C-A9CA-63D260357FD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 b="28788"/>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ABB1BB4F-913F-4B5D-9465-322D5252CA9A" descr="IMG_8148.jpg">
            <a:extLst>
              <a:ext uri="{FF2B5EF4-FFF2-40B4-BE49-F238E27FC236}">
                <a16:creationId xmlns:a16="http://schemas.microsoft.com/office/drawing/2014/main" xmlns="" id="{9D337C14-C142-3A4C-AFDB-4657D161BF68}"/>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xmlns="" val="0"/>
              </a:ext>
            </a:extLst>
          </a:blip>
          <a:srcRect l="24697" r="3002" b="-1"/>
          <a:stretch>
            <a:fillRect/>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34E96069-5D9C-4DE2-B48C-6CA039CD47B1" descr="IMG_8132.jpg">
            <a:extLst>
              <a:ext uri="{FF2B5EF4-FFF2-40B4-BE49-F238E27FC236}">
                <a16:creationId xmlns:a16="http://schemas.microsoft.com/office/drawing/2014/main" xmlns="" id="{30EB8496-5395-F11F-063F-8AC6236C98CF}"/>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1773" r="11855" b="5"/>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1FF6CD84-DE22-4055-81A7-3BF740755FD5" descr="IMG_8137.jpg">
            <a:extLst>
              <a:ext uri="{FF2B5EF4-FFF2-40B4-BE49-F238E27FC236}">
                <a16:creationId xmlns:a16="http://schemas.microsoft.com/office/drawing/2014/main" xmlns="" id="{D6142545-99D6-1750-C204-05644DEB9C52}"/>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8242" r="10573" b="-1"/>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5">
            <a:extLst>
              <a:ext uri="{FF2B5EF4-FFF2-40B4-BE49-F238E27FC236}">
                <a16:creationId xmlns:a16="http://schemas.microsoft.com/office/drawing/2014/main" xmlns="" id="{760158A2-0F14-70EE-80DF-DD53724A05E8}"/>
              </a:ext>
            </a:extLst>
          </p:cNvPr>
          <p:cNvSpPr>
            <a:spLocks noChangeArrowheads="1"/>
          </p:cNvSpPr>
          <p:nvPr/>
        </p:nvSpPr>
        <p:spPr bwMode="auto">
          <a:xfrm>
            <a:off x="994611" y="933435"/>
            <a:ext cx="184731"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67205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A33BD-57B6-1E1E-08CA-2A11B9D09326}"/>
              </a:ext>
            </a:extLst>
          </p:cNvPr>
          <p:cNvSpPr>
            <a:spLocks noGrp="1"/>
          </p:cNvSpPr>
          <p:nvPr>
            <p:ph type="title"/>
          </p:nvPr>
        </p:nvSpPr>
        <p:spPr/>
        <p:txBody>
          <a:bodyPr/>
          <a:lstStyle/>
          <a:p>
            <a:r>
              <a:rPr lang="en-GB" dirty="0"/>
              <a:t>Jnr Youth Café </a:t>
            </a:r>
          </a:p>
        </p:txBody>
      </p:sp>
      <p:sp>
        <p:nvSpPr>
          <p:cNvPr id="3" name="Content Placeholder 2">
            <a:extLst>
              <a:ext uri="{FF2B5EF4-FFF2-40B4-BE49-F238E27FC236}">
                <a16:creationId xmlns:a16="http://schemas.microsoft.com/office/drawing/2014/main" xmlns="" id="{B5CD3BC3-47EC-6BC6-ACC3-C13DFEE53854}"/>
              </a:ext>
            </a:extLst>
          </p:cNvPr>
          <p:cNvSpPr>
            <a:spLocks noGrp="1"/>
          </p:cNvSpPr>
          <p:nvPr>
            <p:ph idx="1"/>
          </p:nvPr>
        </p:nvSpPr>
        <p:spPr/>
        <p:txBody>
          <a:bodyPr/>
          <a:lstStyle/>
          <a:p>
            <a:r>
              <a:rPr lang="en-GB" dirty="0"/>
              <a:t>Weekly sessions with around 50 attendees weekly,</a:t>
            </a:r>
          </a:p>
          <a:p>
            <a:r>
              <a:rPr lang="en-GB" dirty="0"/>
              <a:t>Each session is planned and delivered by Young people and supported by Wanda &amp; myself,</a:t>
            </a:r>
          </a:p>
          <a:p>
            <a:r>
              <a:rPr lang="en-GB" dirty="0"/>
              <a:t>Youth Consultation about what young people would like too see at the Youth Café &amp; Creating their own code of conduct. </a:t>
            </a:r>
          </a:p>
          <a:p>
            <a:r>
              <a:rPr lang="en-GB" dirty="0"/>
              <a:t>Christmas Arts &amp; crafts </a:t>
            </a:r>
          </a:p>
          <a:p>
            <a:pPr marL="0" indent="0">
              <a:buNone/>
            </a:pPr>
            <a:endParaRPr lang="en-GB" dirty="0"/>
          </a:p>
        </p:txBody>
      </p:sp>
    </p:spTree>
    <p:extLst>
      <p:ext uri="{BB962C8B-B14F-4D97-AF65-F5344CB8AC3E}">
        <p14:creationId xmlns:p14="http://schemas.microsoft.com/office/powerpoint/2010/main" xmlns="" val="1007454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7" name="255A7AB2-B7CB-47E5-A9D2-87BA3900CC7B" descr="IMG_8184.jpg">
            <a:extLst>
              <a:ext uri="{FF2B5EF4-FFF2-40B4-BE49-F238E27FC236}">
                <a16:creationId xmlns:a16="http://schemas.microsoft.com/office/drawing/2014/main" xmlns="" id="{43BD6D64-5D6C-59EB-58F8-92D458A1B18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62" r="-2" b="27926"/>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7ADA0E20-E39B-4D94-A309-CBF2939875B5" descr="IMG_8172.jpg">
            <a:extLst>
              <a:ext uri="{FF2B5EF4-FFF2-40B4-BE49-F238E27FC236}">
                <a16:creationId xmlns:a16="http://schemas.microsoft.com/office/drawing/2014/main" xmlns="" id="{F2BCD7CB-710A-F5F8-5876-40C9A17D01F8}"/>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551" r="1" b="16650"/>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C360EF61-68D8-472A-AAFD-7CE4C07F01AB" descr="IMG_8192.jpg">
            <a:extLst>
              <a:ext uri="{FF2B5EF4-FFF2-40B4-BE49-F238E27FC236}">
                <a16:creationId xmlns:a16="http://schemas.microsoft.com/office/drawing/2014/main" xmlns="" id="{30D692D5-D318-4A1D-93A4-79780E2A0CB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9" r="22729" b="5"/>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FDA9DEA9-E5BF-4816-B617-BF9CB5C3EC92" descr="IMG_8187.jpg">
            <a:extLst>
              <a:ext uri="{FF2B5EF4-FFF2-40B4-BE49-F238E27FC236}">
                <a16:creationId xmlns:a16="http://schemas.microsoft.com/office/drawing/2014/main" xmlns="" id="{49609249-8A2B-9CFC-B292-0118A2BFCFA1}"/>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715" r="22100" b="-1"/>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2483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3" name="Rectangle 2072">
            <a:extLst>
              <a:ext uri="{FF2B5EF4-FFF2-40B4-BE49-F238E27FC236}">
                <a16:creationId xmlns:a16="http://schemas.microsoft.com/office/drawing/2014/main" xmlns=""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Rectangle 2074">
            <a:extLst>
              <a:ext uri="{FF2B5EF4-FFF2-40B4-BE49-F238E27FC236}">
                <a16:creationId xmlns:a16="http://schemas.microsoft.com/office/drawing/2014/main" xmlns=""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7" name="Rectangle 2076">
            <a:extLst>
              <a:ext uri="{FF2B5EF4-FFF2-40B4-BE49-F238E27FC236}">
                <a16:creationId xmlns:a16="http://schemas.microsoft.com/office/drawing/2014/main" xmlns="" id="{7E734232-46A8-4884-9A59-B7E3BA4BC3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Rectangle 2078">
            <a:extLst>
              <a:ext uri="{FF2B5EF4-FFF2-40B4-BE49-F238E27FC236}">
                <a16:creationId xmlns:a16="http://schemas.microsoft.com/office/drawing/2014/main" xmlns="" id="{1046C428-F355-4A33-AED1-EF89C911A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4453312"/>
            <a:ext cx="12192003" cy="2404687"/>
          </a:xfrm>
          <a:prstGeom prst="rect">
            <a:avLst/>
          </a:prstGeom>
          <a:gradFill>
            <a:gsLst>
              <a:gs pos="8000">
                <a:schemeClr val="accent6"/>
              </a:gs>
              <a:gs pos="100000">
                <a:schemeClr val="accent5">
                  <a:alpha val="9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Rectangle 2080">
            <a:extLst>
              <a:ext uri="{FF2B5EF4-FFF2-40B4-BE49-F238E27FC236}">
                <a16:creationId xmlns:a16="http://schemas.microsoft.com/office/drawing/2014/main" xmlns="" id="{DB9368AB-1D14-4C7B-9FB9-A4CAD9DF3B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15300" y="4453311"/>
            <a:ext cx="4076696" cy="2404688"/>
          </a:xfrm>
          <a:prstGeom prst="rect">
            <a:avLst/>
          </a:prstGeom>
          <a:gradFill>
            <a:gsLst>
              <a:gs pos="0">
                <a:schemeClr val="accent5">
                  <a:lumMod val="60000"/>
                  <a:lumOff val="40000"/>
                  <a:alpha val="0"/>
                </a:schemeClr>
              </a:gs>
              <a:gs pos="97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3" name="Rectangle 2082">
            <a:extLst>
              <a:ext uri="{FF2B5EF4-FFF2-40B4-BE49-F238E27FC236}">
                <a16:creationId xmlns:a16="http://schemas.microsoft.com/office/drawing/2014/main" xmlns="" id="{E6AB7B85-8DF2-4E04-8D60-CED8623A48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9143999" y="3352803"/>
            <a:ext cx="1947487" cy="4148507"/>
          </a:xfrm>
          <a:prstGeom prst="rect">
            <a:avLst/>
          </a:prstGeom>
          <a:gradFill>
            <a:gsLst>
              <a:gs pos="0">
                <a:schemeClr val="accent1">
                  <a:alpha val="37000"/>
                </a:schemeClr>
              </a:gs>
              <a:gs pos="55000">
                <a:schemeClr val="accent5">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5" name="Freeform: Shape 2084">
            <a:extLst>
              <a:ext uri="{FF2B5EF4-FFF2-40B4-BE49-F238E27FC236}">
                <a16:creationId xmlns:a16="http://schemas.microsoft.com/office/drawing/2014/main" xmlns="" id="{558B9C1B-0944-4040-9B5D-B11218A6F3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4834054">
            <a:off x="6429749" y="2925239"/>
            <a:ext cx="2756897" cy="4101572"/>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62856385-206B-8F0E-E7E5-2EF0684416B4}"/>
              </a:ext>
            </a:extLst>
          </p:cNvPr>
          <p:cNvSpPr>
            <a:spLocks noGrp="1"/>
          </p:cNvSpPr>
          <p:nvPr>
            <p:ph type="title"/>
          </p:nvPr>
        </p:nvSpPr>
        <p:spPr>
          <a:xfrm>
            <a:off x="1371600" y="4769893"/>
            <a:ext cx="9448800" cy="1030657"/>
          </a:xfrm>
        </p:spPr>
        <p:txBody>
          <a:bodyPr vert="horz" lIns="0" tIns="0" rIns="0" bIns="0" rtlCol="0" anchor="b">
            <a:normAutofit/>
          </a:bodyPr>
          <a:lstStyle/>
          <a:p>
            <a:pPr>
              <a:lnSpc>
                <a:spcPct val="90000"/>
              </a:lnSpc>
            </a:pPr>
            <a:r>
              <a:rPr lang="en-US" spc="750">
                <a:solidFill>
                  <a:schemeClr val="bg1"/>
                </a:solidFill>
              </a:rPr>
              <a:t>Halloween Spooktacular refreshments  </a:t>
            </a:r>
          </a:p>
        </p:txBody>
      </p:sp>
      <p:pic>
        <p:nvPicPr>
          <p:cNvPr id="2052" name="Picture 4" descr="A tray of cupcakes&#10;&#10;Description automatically generated with medium confidence">
            <a:extLst>
              <a:ext uri="{FF2B5EF4-FFF2-40B4-BE49-F238E27FC236}">
                <a16:creationId xmlns:a16="http://schemas.microsoft.com/office/drawing/2014/main" xmlns="" id="{27C59E0C-3625-6FED-99E6-9C6F227BFE1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578" r="13533" b="-2"/>
          <a:stretch/>
        </p:blipFill>
        <p:spPr bwMode="auto">
          <a:xfrm>
            <a:off x="-3" y="-8370"/>
            <a:ext cx="4038603" cy="44616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a:extLst>
              <a:ext uri="{FF2B5EF4-FFF2-40B4-BE49-F238E27FC236}">
                <a16:creationId xmlns:a16="http://schemas.microsoft.com/office/drawing/2014/main" xmlns="" id="{CEAA85E3-3518-8090-C0A9-9C624E9FF87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664" r="14806" b="-2"/>
          <a:stretch/>
        </p:blipFill>
        <p:spPr bwMode="auto">
          <a:xfrm>
            <a:off x="4038600" y="-8370"/>
            <a:ext cx="4076700" cy="44616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descr="A car trunk full of food&#10;&#10;Description automatically generated with low confidence">
            <a:extLst>
              <a:ext uri="{FF2B5EF4-FFF2-40B4-BE49-F238E27FC236}">
                <a16:creationId xmlns:a16="http://schemas.microsoft.com/office/drawing/2014/main" xmlns="" id="{360C1A48-90CE-2127-20AE-787EBD435568}"/>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958" r="16512" b="-2"/>
          <a:stretch/>
        </p:blipFill>
        <p:spPr bwMode="auto">
          <a:xfrm>
            <a:off x="8115296" y="-8370"/>
            <a:ext cx="4076700" cy="44616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686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0" name="Rectangle 7179">
            <a:extLst>
              <a:ext uri="{FF2B5EF4-FFF2-40B4-BE49-F238E27FC236}">
                <a16:creationId xmlns:a16="http://schemas.microsoft.com/office/drawing/2014/main" xmlns="" id="{E1A92768-C90D-4200-8975-84CC4D4BC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CA0366F9-C340-427B-9C95-78D3BDC0BA65" descr="IMG_8018.jpg">
            <a:extLst>
              <a:ext uri="{FF2B5EF4-FFF2-40B4-BE49-F238E27FC236}">
                <a16:creationId xmlns:a16="http://schemas.microsoft.com/office/drawing/2014/main" xmlns="" id="{A9E1D3BB-424F-C41C-5F1E-04EA762DF86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63" r="10543" b="-2"/>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746F1E8D-FFA1-4C4E-AC88-26CB0B07B39C" descr="IMG_8007.jpg">
            <a:extLst>
              <a:ext uri="{FF2B5EF4-FFF2-40B4-BE49-F238E27FC236}">
                <a16:creationId xmlns:a16="http://schemas.microsoft.com/office/drawing/2014/main" xmlns="" id="{11032CC8-AD72-61BF-86F3-B3E17C084A90}"/>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 b="36785"/>
          <a:stretch/>
        </p:blipFill>
        <p:spPr bwMode="auto">
          <a:xfrm>
            <a:off x="4094479" y="10"/>
            <a:ext cx="4014047"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BE933854-C456-4D2D-8CFC-CEB81697BFB9" descr="IMG_8008.jpg">
            <a:extLst>
              <a:ext uri="{FF2B5EF4-FFF2-40B4-BE49-F238E27FC236}">
                <a16:creationId xmlns:a16="http://schemas.microsoft.com/office/drawing/2014/main" xmlns="" id="{0C7443BE-1942-B500-F353-76CDF918383C}"/>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290" r="1975" b="4"/>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339F1E98-6276-4ED8-B5A9-AAB3EE959A27" descr="IMG_8019.jpg">
            <a:extLst>
              <a:ext uri="{FF2B5EF4-FFF2-40B4-BE49-F238E27FC236}">
                <a16:creationId xmlns:a16="http://schemas.microsoft.com/office/drawing/2014/main" xmlns="" id="{EB216907-B743-7A0E-AE36-B90C7D31A984}"/>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3" b="36504"/>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0" name="ADE33F10-781A-4454-B4A3-29EB70BA9F59" descr="IMG_8005.jpg">
            <a:extLst>
              <a:ext uri="{FF2B5EF4-FFF2-40B4-BE49-F238E27FC236}">
                <a16:creationId xmlns:a16="http://schemas.microsoft.com/office/drawing/2014/main" xmlns="" id="{38A66CD1-F07E-4D5D-BFDE-B91AEFBDF94F}"/>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206" r="-1" b="35579"/>
          <a:stretch/>
        </p:blipFill>
        <p:spPr bwMode="auto">
          <a:xfrm>
            <a:off x="4094479" y="3469102"/>
            <a:ext cx="4014047" cy="33832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E8AD04E0-0237-485A-83DE-D5E1A4841E48" descr="IMG_8006.jpg">
            <a:extLst>
              <a:ext uri="{FF2B5EF4-FFF2-40B4-BE49-F238E27FC236}">
                <a16:creationId xmlns:a16="http://schemas.microsoft.com/office/drawing/2014/main" xmlns="" id="{1CFA47E7-22C7-F16C-AE0A-D92F71B73869}"/>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2" b="36333"/>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167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92694-A377-72FB-8BCB-6FEB43134F4F}"/>
              </a:ext>
            </a:extLst>
          </p:cNvPr>
          <p:cNvSpPr>
            <a:spLocks noGrp="1"/>
          </p:cNvSpPr>
          <p:nvPr>
            <p:ph type="title"/>
          </p:nvPr>
        </p:nvSpPr>
        <p:spPr/>
        <p:txBody>
          <a:bodyPr/>
          <a:lstStyle/>
          <a:p>
            <a:r>
              <a:rPr lang="en-GB" dirty="0"/>
              <a:t>Multi-Sports </a:t>
            </a:r>
          </a:p>
        </p:txBody>
      </p:sp>
      <p:sp>
        <p:nvSpPr>
          <p:cNvPr id="3" name="Content Placeholder 2">
            <a:extLst>
              <a:ext uri="{FF2B5EF4-FFF2-40B4-BE49-F238E27FC236}">
                <a16:creationId xmlns:a16="http://schemas.microsoft.com/office/drawing/2014/main" xmlns="" id="{0476E00C-ABAD-F57D-96B4-08F657079578}"/>
              </a:ext>
            </a:extLst>
          </p:cNvPr>
          <p:cNvSpPr>
            <a:spLocks noGrp="1"/>
          </p:cNvSpPr>
          <p:nvPr>
            <p:ph idx="1"/>
          </p:nvPr>
        </p:nvSpPr>
        <p:spPr/>
        <p:txBody>
          <a:bodyPr/>
          <a:lstStyle/>
          <a:p>
            <a:r>
              <a:rPr lang="en-GB" dirty="0"/>
              <a:t>Delivered on a Monday by young leaders, </a:t>
            </a:r>
          </a:p>
          <a:p>
            <a:r>
              <a:rPr lang="en-GB" dirty="0"/>
              <a:t>Young people have the opportunity to take part in a range of different sports and to try something new.</a:t>
            </a:r>
          </a:p>
          <a:p>
            <a:r>
              <a:rPr lang="en-GB" dirty="0"/>
              <a:t>Young people have lots of fun each week.</a:t>
            </a:r>
          </a:p>
        </p:txBody>
      </p:sp>
    </p:spTree>
    <p:extLst>
      <p:ext uri="{BB962C8B-B14F-4D97-AF65-F5344CB8AC3E}">
        <p14:creationId xmlns:p14="http://schemas.microsoft.com/office/powerpoint/2010/main" xmlns="" val="151796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xmlns="" id="{3FAF688D-0C7C-4192-9E71-43D0E22A3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D34EE3D-085D-7587-1F17-EBEDB72FAD39}"/>
              </a:ext>
            </a:extLst>
          </p:cNvPr>
          <p:cNvSpPr>
            <a:spLocks noGrp="1"/>
          </p:cNvSpPr>
          <p:nvPr>
            <p:ph type="title"/>
          </p:nvPr>
        </p:nvSpPr>
        <p:spPr>
          <a:xfrm>
            <a:off x="4731026" y="793080"/>
            <a:ext cx="6089373" cy="1233488"/>
          </a:xfrm>
        </p:spPr>
        <p:txBody>
          <a:bodyPr>
            <a:normAutofit/>
          </a:bodyPr>
          <a:lstStyle/>
          <a:p>
            <a:r>
              <a:rPr lang="en-GB" dirty="0"/>
              <a:t>Youth Convener Roadshow </a:t>
            </a:r>
          </a:p>
        </p:txBody>
      </p:sp>
      <p:pic>
        <p:nvPicPr>
          <p:cNvPr id="1026" name="2C64B9C2-422F-4035-934B-9FEDBF933997" descr="IMG_8277.jpg">
            <a:extLst>
              <a:ext uri="{FF2B5EF4-FFF2-40B4-BE49-F238E27FC236}">
                <a16:creationId xmlns:a16="http://schemas.microsoft.com/office/drawing/2014/main" xmlns="" id="{8E42E58B-FCC5-850E-3A5C-35AF1E180855}"/>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471" r="5" b="17854"/>
          <a:stretch/>
        </p:blipFill>
        <p:spPr bwMode="auto">
          <a:xfrm>
            <a:off x="-2" y="1"/>
            <a:ext cx="4038600" cy="21408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EE67EA9D-5254-490B-80BF-FC8F8C792958" descr="IMG_8119.jpg">
            <a:extLst>
              <a:ext uri="{FF2B5EF4-FFF2-40B4-BE49-F238E27FC236}">
                <a16:creationId xmlns:a16="http://schemas.microsoft.com/office/drawing/2014/main" xmlns="" id="{7F77272E-6C17-66C5-4E78-DA5536939E0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4" b="29318"/>
          <a:stretch/>
        </p:blipFill>
        <p:spPr bwMode="auto">
          <a:xfrm>
            <a:off x="20" y="4267925"/>
            <a:ext cx="4038580" cy="21408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2C54A0DB-C300-4F12-8A92-7A514F655B31" descr="IMG_8122.jpg">
            <a:extLst>
              <a:ext uri="{FF2B5EF4-FFF2-40B4-BE49-F238E27FC236}">
                <a16:creationId xmlns:a16="http://schemas.microsoft.com/office/drawing/2014/main" xmlns="" id="{AEC5F942-A4EC-85D6-1D17-1ACAE2AD23FA}"/>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40619" b="18970"/>
          <a:stretch/>
        </p:blipFill>
        <p:spPr bwMode="auto">
          <a:xfrm>
            <a:off x="20" y="2114512"/>
            <a:ext cx="4038580" cy="217604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8F55269D-F611-6552-B735-BE130F62A511}"/>
              </a:ext>
            </a:extLst>
          </p:cNvPr>
          <p:cNvSpPr>
            <a:spLocks noGrp="1"/>
          </p:cNvSpPr>
          <p:nvPr>
            <p:ph idx="1"/>
          </p:nvPr>
        </p:nvSpPr>
        <p:spPr>
          <a:xfrm>
            <a:off x="4731026" y="2345635"/>
            <a:ext cx="6089373" cy="3438638"/>
          </a:xfrm>
        </p:spPr>
        <p:txBody>
          <a:bodyPr>
            <a:normAutofit/>
          </a:bodyPr>
          <a:lstStyle/>
          <a:p>
            <a:pPr marL="0" indent="0">
              <a:buNone/>
            </a:pPr>
            <a:r>
              <a:rPr lang="en-GB" sz="1600" dirty="0"/>
              <a:t>At the start of November the Highland’s Youth Convener was invited by Wanda to come and visit our young people who are on various different forums, for getting the voices of young people heard. </a:t>
            </a:r>
          </a:p>
          <a:p>
            <a:pPr marL="0" indent="0">
              <a:buNone/>
            </a:pPr>
            <a:r>
              <a:rPr lang="en-GB" sz="1600" dirty="0"/>
              <a:t>The young people spoke about the different projects and activities they are taking part in and or offering to other young people.</a:t>
            </a:r>
          </a:p>
        </p:txBody>
      </p:sp>
      <p:sp>
        <p:nvSpPr>
          <p:cNvPr id="3082" name="Rectangle 3081">
            <a:extLst>
              <a:ext uri="{FF2B5EF4-FFF2-40B4-BE49-F238E27FC236}">
                <a16:creationId xmlns:a16="http://schemas.microsoft.com/office/drawing/2014/main" xmlns="" id="{4F7788D7-A03B-4DDD-8C0D-ADB3C92A3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3">
            <a:extLst>
              <a:ext uri="{FF2B5EF4-FFF2-40B4-BE49-F238E27FC236}">
                <a16:creationId xmlns:a16="http://schemas.microsoft.com/office/drawing/2014/main" xmlns="" id="{1C478E58-296A-4262-816D-D5661FA11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6132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0A627-F337-2F0D-BA4D-B991B80F5FDF}"/>
              </a:ext>
            </a:extLst>
          </p:cNvPr>
          <p:cNvSpPr>
            <a:spLocks noGrp="1"/>
          </p:cNvSpPr>
          <p:nvPr>
            <p:ph type="title"/>
          </p:nvPr>
        </p:nvSpPr>
        <p:spPr/>
        <p:txBody>
          <a:bodyPr/>
          <a:lstStyle/>
          <a:p>
            <a:r>
              <a:rPr lang="en-GB" dirty="0"/>
              <a:t>Cookwell / Bakewell </a:t>
            </a:r>
          </a:p>
        </p:txBody>
      </p:sp>
      <p:sp>
        <p:nvSpPr>
          <p:cNvPr id="3" name="Content Placeholder 2">
            <a:extLst>
              <a:ext uri="{FF2B5EF4-FFF2-40B4-BE49-F238E27FC236}">
                <a16:creationId xmlns:a16="http://schemas.microsoft.com/office/drawing/2014/main" xmlns="" id="{42F6DB34-AC51-C9C5-AFAD-C8B888EEB82F}"/>
              </a:ext>
            </a:extLst>
          </p:cNvPr>
          <p:cNvSpPr>
            <a:spLocks noGrp="1"/>
          </p:cNvSpPr>
          <p:nvPr>
            <p:ph idx="1"/>
          </p:nvPr>
        </p:nvSpPr>
        <p:spPr/>
        <p:txBody>
          <a:bodyPr/>
          <a:lstStyle/>
          <a:p>
            <a:r>
              <a:rPr lang="en-GB" dirty="0"/>
              <a:t>At every activity we provide for young people there is always a fresh wholesome meal or snack provided.</a:t>
            </a:r>
          </a:p>
          <a:p>
            <a:endParaRPr lang="en-GB" dirty="0"/>
          </a:p>
          <a:p>
            <a:r>
              <a:rPr lang="en-GB" dirty="0"/>
              <a:t>These meals are created by young people</a:t>
            </a:r>
          </a:p>
          <a:p>
            <a:endParaRPr lang="en-GB" dirty="0"/>
          </a:p>
        </p:txBody>
      </p:sp>
    </p:spTree>
    <p:extLst>
      <p:ext uri="{BB962C8B-B14F-4D97-AF65-F5344CB8AC3E}">
        <p14:creationId xmlns:p14="http://schemas.microsoft.com/office/powerpoint/2010/main" xmlns="" val="169712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xmlns="" id="{ED9D89B5-CCAB-4617-B70E-501DBE3C84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B987F60-AC37-4945-9B41-7ECFF2009CAF}"/>
              </a:ext>
            </a:extLst>
          </p:cNvPr>
          <p:cNvSpPr>
            <a:spLocks noGrp="1"/>
          </p:cNvSpPr>
          <p:nvPr>
            <p:ph type="title"/>
          </p:nvPr>
        </p:nvSpPr>
        <p:spPr>
          <a:xfrm>
            <a:off x="917275" y="4583953"/>
            <a:ext cx="4685857" cy="1465973"/>
          </a:xfrm>
        </p:spPr>
        <p:txBody>
          <a:bodyPr anchor="t">
            <a:normAutofit/>
          </a:bodyPr>
          <a:lstStyle/>
          <a:p>
            <a:r>
              <a:rPr lang="en-GB" sz="2800"/>
              <a:t>WANDA!</a:t>
            </a:r>
          </a:p>
        </p:txBody>
      </p:sp>
      <p:pic>
        <p:nvPicPr>
          <p:cNvPr id="8194" name="511166D9-82E5-4049-AAB6-FCF60D158CC8" descr="IMG_8047.jpg">
            <a:extLst>
              <a:ext uri="{FF2B5EF4-FFF2-40B4-BE49-F238E27FC236}">
                <a16:creationId xmlns:a16="http://schemas.microsoft.com/office/drawing/2014/main" xmlns="" id="{77A1B738-3ABD-C555-7EF8-153E185E500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370" b="39209"/>
          <a:stretch/>
        </p:blipFill>
        <p:spPr bwMode="auto">
          <a:xfrm>
            <a:off x="20" y="432"/>
            <a:ext cx="12191980" cy="424475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822A5486-F1CF-C076-6672-F7CB99D05C59}"/>
              </a:ext>
            </a:extLst>
          </p:cNvPr>
          <p:cNvSpPr>
            <a:spLocks noGrp="1"/>
          </p:cNvSpPr>
          <p:nvPr>
            <p:ph idx="1"/>
          </p:nvPr>
        </p:nvSpPr>
        <p:spPr>
          <a:xfrm>
            <a:off x="6096000" y="4583953"/>
            <a:ext cx="5638800" cy="1465973"/>
          </a:xfrm>
        </p:spPr>
        <p:txBody>
          <a:bodyPr>
            <a:normAutofit/>
          </a:bodyPr>
          <a:lstStyle/>
          <a:p>
            <a:pPr>
              <a:lnSpc>
                <a:spcPct val="110000"/>
              </a:lnSpc>
            </a:pPr>
            <a:r>
              <a:rPr lang="en-GB" sz="1400" dirty="0"/>
              <a:t>On Halloween, 4 of our Young Leaders / Volunteers, created mask and Capes .</a:t>
            </a:r>
          </a:p>
          <a:p>
            <a:pPr>
              <a:lnSpc>
                <a:spcPct val="110000"/>
              </a:lnSpc>
            </a:pPr>
            <a:endParaRPr lang="en-GB" sz="1400" dirty="0"/>
          </a:p>
          <a:p>
            <a:pPr>
              <a:lnSpc>
                <a:spcPct val="110000"/>
              </a:lnSpc>
            </a:pPr>
            <a:r>
              <a:rPr lang="en-GB" sz="1400" dirty="0"/>
              <a:t>Why have one Wanda when we can have 5!  OHHH wouldn’t that be a dream! </a:t>
            </a:r>
          </a:p>
          <a:p>
            <a:pPr>
              <a:lnSpc>
                <a:spcPct val="110000"/>
              </a:lnSpc>
            </a:pPr>
            <a:endParaRPr lang="en-GB" sz="1400" dirty="0"/>
          </a:p>
          <a:p>
            <a:pPr>
              <a:lnSpc>
                <a:spcPct val="110000"/>
              </a:lnSpc>
            </a:pPr>
            <a:endParaRPr lang="en-GB" sz="1400" dirty="0"/>
          </a:p>
        </p:txBody>
      </p:sp>
      <p:sp>
        <p:nvSpPr>
          <p:cNvPr id="8201" name="Rectangle 8200">
            <a:extLst>
              <a:ext uri="{FF2B5EF4-FFF2-40B4-BE49-F238E27FC236}">
                <a16:creationId xmlns:a16="http://schemas.microsoft.com/office/drawing/2014/main" xmlns="" id="{955DEFE8-24AF-47F7-B020-D4D76ABA18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xmlns="" id="{6EAE3873-25FC-4346-B1D5-82E5F9D953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40081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xmlns="" id="{CB92C8CA-51CB-4511-AEBA-C04E0B721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2313A0CC-13D2-4F56-82FC-700F5682E1D3" descr="IMG_8135.jpg">
            <a:extLst>
              <a:ext uri="{FF2B5EF4-FFF2-40B4-BE49-F238E27FC236}">
                <a16:creationId xmlns:a16="http://schemas.microsoft.com/office/drawing/2014/main" xmlns="" id="{634465EA-55F5-DE79-7343-3EF74B7A0FC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6935" r="-2" b="-2"/>
          <a:stretch/>
        </p:blipFill>
        <p:spPr bwMode="auto">
          <a:xfrm>
            <a:off x="196730" y="165419"/>
            <a:ext cx="5806505" cy="318193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E22F8C60-BDD4-432F-A73D-6629A932E7E0" descr="IMG_8117.jpg">
            <a:extLst>
              <a:ext uri="{FF2B5EF4-FFF2-40B4-BE49-F238E27FC236}">
                <a16:creationId xmlns:a16="http://schemas.microsoft.com/office/drawing/2014/main" xmlns="" id="{01C7B969-F827-F31E-05A9-5C47F27F2562}"/>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 b="15446"/>
          <a:stretch/>
        </p:blipFill>
        <p:spPr bwMode="auto">
          <a:xfrm>
            <a:off x="6188766" y="165419"/>
            <a:ext cx="2822342" cy="318193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D2F05E8F-9486-432A-A66D-0BA674868526" descr="IMG_8209.jpg">
            <a:extLst>
              <a:ext uri="{FF2B5EF4-FFF2-40B4-BE49-F238E27FC236}">
                <a16:creationId xmlns:a16="http://schemas.microsoft.com/office/drawing/2014/main" xmlns="" id="{A0C9DF1F-3340-1458-FD7F-46EAF6924AB5}"/>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6298" r="2" b="2"/>
          <a:stretch/>
        </p:blipFill>
        <p:spPr bwMode="auto">
          <a:xfrm>
            <a:off x="9181834" y="165419"/>
            <a:ext cx="2851140" cy="318193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B9C5BE29-93DA-436E-8888-F450B8CBF4CA" descr="IMG_8460.jpg">
            <a:extLst>
              <a:ext uri="{FF2B5EF4-FFF2-40B4-BE49-F238E27FC236}">
                <a16:creationId xmlns:a16="http://schemas.microsoft.com/office/drawing/2014/main" xmlns="" id="{99CE6470-9512-6B82-FBD7-07EC68A1C466}"/>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7431" r="-2" b="8345"/>
          <a:stretch/>
        </p:blipFill>
        <p:spPr bwMode="auto">
          <a:xfrm>
            <a:off x="191087" y="3515901"/>
            <a:ext cx="5806505" cy="27968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6C21E533-A23D-418B-B60C-6BBFC399C6CF" descr="IMG_8353.jpg">
            <a:extLst>
              <a:ext uri="{FF2B5EF4-FFF2-40B4-BE49-F238E27FC236}">
                <a16:creationId xmlns:a16="http://schemas.microsoft.com/office/drawing/2014/main" xmlns="" id="{3B2EDDD2-26F0-0867-AC0E-CD5428CF1A9C}"/>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0511" r="2" b="15168"/>
          <a:stretch/>
        </p:blipFill>
        <p:spPr bwMode="auto">
          <a:xfrm>
            <a:off x="6194411" y="3510646"/>
            <a:ext cx="2822342" cy="27968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571D5348-F2A5-498B-844A-F503A65951A7" descr="IMG_8732.jpg">
            <a:extLst>
              <a:ext uri="{FF2B5EF4-FFF2-40B4-BE49-F238E27FC236}">
                <a16:creationId xmlns:a16="http://schemas.microsoft.com/office/drawing/2014/main" xmlns="" id="{B1AB35CA-A5E8-3F0B-DCB8-97D508C4A170}"/>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23546" b="2"/>
          <a:stretch/>
        </p:blipFill>
        <p:spPr bwMode="auto">
          <a:xfrm>
            <a:off x="9187479" y="3510646"/>
            <a:ext cx="2851140" cy="27968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018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7" name="5E250B59-6968-4AA0-A033-7C4A6BC52BD1" descr="IMG_7870.jpg">
            <a:extLst>
              <a:ext uri="{FF2B5EF4-FFF2-40B4-BE49-F238E27FC236}">
                <a16:creationId xmlns:a16="http://schemas.microsoft.com/office/drawing/2014/main" xmlns="" id="{58BB391F-5883-48BB-D2B7-7CB98C08EC0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313" r="-2" b="22476"/>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a:extLst>
              <a:ext uri="{FF2B5EF4-FFF2-40B4-BE49-F238E27FC236}">
                <a16:creationId xmlns:a16="http://schemas.microsoft.com/office/drawing/2014/main" xmlns="" id="{991EAEEC-195A-5E3B-A273-CA441BEFFFD2}"/>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88" r="24511" b="-1"/>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a:extLst>
              <a:ext uri="{FF2B5EF4-FFF2-40B4-BE49-F238E27FC236}">
                <a16:creationId xmlns:a16="http://schemas.microsoft.com/office/drawing/2014/main" xmlns="" id="{D4BE213C-EC33-3762-BB3A-2EAFB8868886}"/>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308" r="13319" b="5"/>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4">
            <a:extLst>
              <a:ext uri="{FF2B5EF4-FFF2-40B4-BE49-F238E27FC236}">
                <a16:creationId xmlns:a16="http://schemas.microsoft.com/office/drawing/2014/main" xmlns="" id="{F70DBB39-3E28-E5C9-878E-C4BED24B97B3}"/>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28815" b="-1"/>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334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xmlns=""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xmlns=""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1" name="Rectangle 2060">
            <a:extLst>
              <a:ext uri="{FF2B5EF4-FFF2-40B4-BE49-F238E27FC236}">
                <a16:creationId xmlns:a16="http://schemas.microsoft.com/office/drawing/2014/main" xmlns="" id="{A6776E11-D4F7-41F6-9387-F95E1CB7AA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xmlns="" id="{E75026FC-7ABC-4495-9B75-545BA2956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060236"/>
            <a:ext cx="12198726" cy="1820735"/>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xmlns="" id="{AED82C61-7131-49A1-A07A-B22E472B4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270744" y="1998314"/>
            <a:ext cx="1605188" cy="8160125"/>
          </a:xfrm>
          <a:prstGeom prst="rect">
            <a:avLst/>
          </a:prstGeom>
          <a:gradFill>
            <a:gsLst>
              <a:gs pos="5000">
                <a:schemeClr val="accent2">
                  <a:alpha val="63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xmlns="" id="{F73D5C74-3AF5-4A74-8D32-8DF2C17CE6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8">
            <a:extLst>
              <a:ext uri="{FF2B5EF4-FFF2-40B4-BE49-F238E27FC236}">
                <a16:creationId xmlns:a16="http://schemas.microsoft.com/office/drawing/2014/main" xmlns="" id="{C0E03176-380A-4A7E-879A-D179D5F466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930450" y="5257800"/>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5531808-38EB-C854-337D-DC3D25746C6F}"/>
              </a:ext>
            </a:extLst>
          </p:cNvPr>
          <p:cNvSpPr>
            <a:spLocks noGrp="1"/>
          </p:cNvSpPr>
          <p:nvPr>
            <p:ph type="title"/>
          </p:nvPr>
        </p:nvSpPr>
        <p:spPr>
          <a:xfrm>
            <a:off x="920150" y="5564937"/>
            <a:ext cx="6789497" cy="1040942"/>
          </a:xfrm>
        </p:spPr>
        <p:txBody>
          <a:bodyPr vert="horz" lIns="0" tIns="0" rIns="0" bIns="0" rtlCol="0" anchor="ctr">
            <a:normAutofit/>
          </a:bodyPr>
          <a:lstStyle/>
          <a:p>
            <a:r>
              <a:rPr lang="en-US" sz="3200" spc="750">
                <a:solidFill>
                  <a:schemeClr val="bg1"/>
                </a:solidFill>
              </a:rPr>
              <a:t>Indoor Rowing </a:t>
            </a:r>
          </a:p>
        </p:txBody>
      </p:sp>
      <p:pic>
        <p:nvPicPr>
          <p:cNvPr id="2050" name="356E0AFB-F755-489F-85C3-84298CB0C43A" descr="IMG_8262.JPG">
            <a:extLst>
              <a:ext uri="{FF2B5EF4-FFF2-40B4-BE49-F238E27FC236}">
                <a16:creationId xmlns:a16="http://schemas.microsoft.com/office/drawing/2014/main" xmlns="" id="{9F6DC865-C0C5-0527-D100-3247477000F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512" r="-2" b="-2"/>
          <a:stretch/>
        </p:blipFill>
        <p:spPr bwMode="auto">
          <a:xfrm>
            <a:off x="8146678" y="7593"/>
            <a:ext cx="4058777" cy="52757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6A4C0ECA-A801-405D-8A7E-E274E72DA59F" descr="IMG_8259.JPG">
            <a:extLst>
              <a:ext uri="{FF2B5EF4-FFF2-40B4-BE49-F238E27FC236}">
                <a16:creationId xmlns:a16="http://schemas.microsoft.com/office/drawing/2014/main" xmlns="" id="{21EC535F-62A9-3BC4-DDC4-9FE72E74BD7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5909" r="-2" b="25531"/>
          <a:stretch/>
        </p:blipFill>
        <p:spPr bwMode="auto">
          <a:xfrm>
            <a:off x="-5" y="10"/>
            <a:ext cx="8160126" cy="52833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89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26142-F49A-B1D4-131F-71EDEB76EC35}"/>
              </a:ext>
            </a:extLst>
          </p:cNvPr>
          <p:cNvSpPr>
            <a:spLocks noGrp="1"/>
          </p:cNvSpPr>
          <p:nvPr>
            <p:ph type="title"/>
          </p:nvPr>
        </p:nvSpPr>
        <p:spPr/>
        <p:txBody>
          <a:bodyPr/>
          <a:lstStyle/>
          <a:p>
            <a:r>
              <a:rPr lang="en-GB" dirty="0"/>
              <a:t>Staff Development </a:t>
            </a:r>
          </a:p>
        </p:txBody>
      </p:sp>
      <p:sp>
        <p:nvSpPr>
          <p:cNvPr id="3" name="Content Placeholder 2">
            <a:extLst>
              <a:ext uri="{FF2B5EF4-FFF2-40B4-BE49-F238E27FC236}">
                <a16:creationId xmlns:a16="http://schemas.microsoft.com/office/drawing/2014/main" xmlns="" id="{8523A30B-873B-8709-2855-14F98C911983}"/>
              </a:ext>
            </a:extLst>
          </p:cNvPr>
          <p:cNvSpPr>
            <a:spLocks noGrp="1"/>
          </p:cNvSpPr>
          <p:nvPr>
            <p:ph idx="1"/>
          </p:nvPr>
        </p:nvSpPr>
        <p:spPr>
          <a:xfrm>
            <a:off x="1371600" y="2480007"/>
            <a:ext cx="10241280" cy="3959352"/>
          </a:xfrm>
        </p:spPr>
        <p:txBody>
          <a:bodyPr/>
          <a:lstStyle/>
          <a:p>
            <a:r>
              <a:rPr lang="en-GB" dirty="0"/>
              <a:t>Wanda &amp; Myself have taken part in:</a:t>
            </a:r>
          </a:p>
          <a:p>
            <a:pPr lvl="2"/>
            <a:r>
              <a:rPr lang="en-GB" dirty="0"/>
              <a:t>Recognition and Response to Child Protection – provided by Highlife Highland</a:t>
            </a:r>
          </a:p>
          <a:p>
            <a:pPr lvl="2"/>
            <a:r>
              <a:rPr lang="en-GB" dirty="0"/>
              <a:t>Child Protection and Sport &amp; Physical activity – provided by NSPCC</a:t>
            </a:r>
          </a:p>
          <a:p>
            <a:pPr lvl="2"/>
            <a:r>
              <a:rPr lang="en-GB" dirty="0"/>
              <a:t>Wanda has been taking part in a range of different courses with Generations Working together (GWT), to help to promote Intergenerational sessions, not just nationally but world wide.</a:t>
            </a:r>
          </a:p>
          <a:p>
            <a:pPr lvl="2"/>
            <a:r>
              <a:rPr lang="en-GB" dirty="0"/>
              <a:t>We have been invited along to the </a:t>
            </a:r>
            <a:r>
              <a:rPr lang="en-GB"/>
              <a:t>GWT conference </a:t>
            </a:r>
            <a:r>
              <a:rPr lang="en-GB" dirty="0"/>
              <a:t>with 3 young to present about our Intergenerational experiences in March 2023.</a:t>
            </a:r>
          </a:p>
          <a:p>
            <a:pPr lvl="2"/>
            <a:endParaRPr lang="en-GB" dirty="0"/>
          </a:p>
        </p:txBody>
      </p:sp>
    </p:spTree>
    <p:extLst>
      <p:ext uri="{BB962C8B-B14F-4D97-AF65-F5344CB8AC3E}">
        <p14:creationId xmlns:p14="http://schemas.microsoft.com/office/powerpoint/2010/main" xmlns="" val="1806417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17AEEA-9171-F0E5-537A-4B3842AECCE7}"/>
              </a:ext>
            </a:extLst>
          </p:cNvPr>
          <p:cNvSpPr>
            <a:spLocks noGrp="1"/>
          </p:cNvSpPr>
          <p:nvPr>
            <p:ph type="ctrTitle"/>
          </p:nvPr>
        </p:nvSpPr>
        <p:spPr/>
        <p:txBody>
          <a:bodyPr/>
          <a:lstStyle/>
          <a:p>
            <a:r>
              <a:rPr lang="en-GB" dirty="0"/>
              <a:t>Thank you!</a:t>
            </a:r>
          </a:p>
        </p:txBody>
      </p:sp>
      <p:sp>
        <p:nvSpPr>
          <p:cNvPr id="3" name="Subtitle 2">
            <a:extLst>
              <a:ext uri="{FF2B5EF4-FFF2-40B4-BE49-F238E27FC236}">
                <a16:creationId xmlns:a16="http://schemas.microsoft.com/office/drawing/2014/main" xmlns="" id="{19F28FE8-E44F-FE5B-02DA-6C0920FC1BE7}"/>
              </a:ext>
            </a:extLst>
          </p:cNvPr>
          <p:cNvSpPr>
            <a:spLocks noGrp="1"/>
          </p:cNvSpPr>
          <p:nvPr>
            <p:ph type="subTitle" idx="1"/>
          </p:nvPr>
        </p:nvSpPr>
        <p:spPr/>
        <p:txBody>
          <a:bodyPr/>
          <a:lstStyle/>
          <a:p>
            <a:r>
              <a:rPr lang="en-GB" dirty="0"/>
              <a:t>If you have any questions please contact myself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xmlns="" val="24873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7F83A-5EFE-93A1-271D-5BA220AFFD68}"/>
              </a:ext>
            </a:extLst>
          </p:cNvPr>
          <p:cNvSpPr>
            <a:spLocks noGrp="1"/>
          </p:cNvSpPr>
          <p:nvPr>
            <p:ph type="title"/>
          </p:nvPr>
        </p:nvSpPr>
        <p:spPr/>
        <p:txBody>
          <a:bodyPr/>
          <a:lstStyle/>
          <a:p>
            <a:r>
              <a:rPr lang="en-GB" dirty="0"/>
              <a:t>Numbers </a:t>
            </a:r>
          </a:p>
        </p:txBody>
      </p:sp>
      <p:sp>
        <p:nvSpPr>
          <p:cNvPr id="3" name="Content Placeholder 2">
            <a:extLst>
              <a:ext uri="{FF2B5EF4-FFF2-40B4-BE49-F238E27FC236}">
                <a16:creationId xmlns:a16="http://schemas.microsoft.com/office/drawing/2014/main" xmlns="" id="{D6447A40-3AB6-DEF0-A050-CA28FE31C8EC}"/>
              </a:ext>
            </a:extLst>
          </p:cNvPr>
          <p:cNvSpPr>
            <a:spLocks noGrp="1"/>
          </p:cNvSpPr>
          <p:nvPr>
            <p:ph idx="1"/>
          </p:nvPr>
        </p:nvSpPr>
        <p:spPr/>
        <p:txBody>
          <a:bodyPr>
            <a:normAutofit/>
          </a:bodyPr>
          <a:lstStyle/>
          <a:p>
            <a:r>
              <a:rPr lang="en-GB" sz="4800" dirty="0"/>
              <a:t>Number of Contacts: - 246</a:t>
            </a:r>
          </a:p>
          <a:p>
            <a:r>
              <a:rPr lang="en-GB" sz="4800" dirty="0"/>
              <a:t>Learning hour: - 379</a:t>
            </a:r>
          </a:p>
        </p:txBody>
      </p:sp>
    </p:spTree>
    <p:extLst>
      <p:ext uri="{BB962C8B-B14F-4D97-AF65-F5344CB8AC3E}">
        <p14:creationId xmlns:p14="http://schemas.microsoft.com/office/powerpoint/2010/main" xmlns="" val="282775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E8CCE-76E9-1C58-8353-EFDFD31D1EDC}"/>
              </a:ext>
            </a:extLst>
          </p:cNvPr>
          <p:cNvSpPr>
            <a:spLocks noGrp="1"/>
          </p:cNvSpPr>
          <p:nvPr>
            <p:ph type="title"/>
          </p:nvPr>
        </p:nvSpPr>
        <p:spPr/>
        <p:txBody>
          <a:bodyPr/>
          <a:lstStyle/>
          <a:p>
            <a:r>
              <a:rPr lang="en-GB" dirty="0"/>
              <a:t>Choose to Lead Level 4 </a:t>
            </a:r>
          </a:p>
        </p:txBody>
      </p:sp>
      <p:sp>
        <p:nvSpPr>
          <p:cNvPr id="3" name="Content Placeholder 2">
            <a:extLst>
              <a:ext uri="{FF2B5EF4-FFF2-40B4-BE49-F238E27FC236}">
                <a16:creationId xmlns:a16="http://schemas.microsoft.com/office/drawing/2014/main" xmlns="" id="{E8AF86B1-6D71-4DAF-17D7-0B935A035BA4}"/>
              </a:ext>
            </a:extLst>
          </p:cNvPr>
          <p:cNvSpPr>
            <a:spLocks noGrp="1"/>
          </p:cNvSpPr>
          <p:nvPr>
            <p:ph idx="1"/>
          </p:nvPr>
        </p:nvSpPr>
        <p:spPr/>
        <p:txBody>
          <a:bodyPr/>
          <a:lstStyle/>
          <a:p>
            <a:r>
              <a:rPr lang="en-GB" dirty="0"/>
              <a:t>10 young people are taking part in the Highlife Highland Choose to Lead Level 4 Award (SCQF Rated Level 4)</a:t>
            </a:r>
          </a:p>
          <a:p>
            <a:r>
              <a:rPr lang="en-GB" dirty="0"/>
              <a:t>The choose to lead award focus’s on Young people planning, preparing, delivering &amp; then evaluating the session.</a:t>
            </a:r>
          </a:p>
          <a:p>
            <a:r>
              <a:rPr lang="en-GB" dirty="0"/>
              <a:t>These sessions will be delivered at Multi-Sports, After school clubs, Rowing &amp; Youth Café.</a:t>
            </a:r>
          </a:p>
          <a:p>
            <a:r>
              <a:rPr lang="en-GB" dirty="0"/>
              <a:t>Young people need to deliver 40 hours of there time to gain the award while filling in there paperwork.</a:t>
            </a:r>
          </a:p>
          <a:p>
            <a:r>
              <a:rPr lang="en-GB" dirty="0"/>
              <a:t>This is overseen by Wanda and will then be signed of by University of Inverness (UHI)</a:t>
            </a:r>
          </a:p>
          <a:p>
            <a:endParaRPr lang="en-GB" dirty="0"/>
          </a:p>
        </p:txBody>
      </p:sp>
    </p:spTree>
    <p:extLst>
      <p:ext uri="{BB962C8B-B14F-4D97-AF65-F5344CB8AC3E}">
        <p14:creationId xmlns:p14="http://schemas.microsoft.com/office/powerpoint/2010/main" xmlns="" val="29911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FABB624F-BF77-4AE1-B71D-2D681D473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7" name="23218DD2-A6A9-4FF0-947E-A24221B9C6F2" descr="IMG_7880.jpg">
            <a:extLst>
              <a:ext uri="{FF2B5EF4-FFF2-40B4-BE49-F238E27FC236}">
                <a16:creationId xmlns:a16="http://schemas.microsoft.com/office/drawing/2014/main" xmlns="" id="{1A24EA85-B614-B7C8-E7CF-07566439CCA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910" r="1" b="14301"/>
          <a:stretch/>
        </p:blipFill>
        <p:spPr bwMode="auto">
          <a:xfrm>
            <a:off x="-1" y="10"/>
            <a:ext cx="737005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a:extLst>
              <a:ext uri="{FF2B5EF4-FFF2-40B4-BE49-F238E27FC236}">
                <a16:creationId xmlns:a16="http://schemas.microsoft.com/office/drawing/2014/main" xmlns="" id="{F6E04888-CA92-6800-7E5D-BAAABBD9A47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 b="4186"/>
          <a:stretch/>
        </p:blipFill>
        <p:spPr bwMode="auto">
          <a:xfrm>
            <a:off x="7534656" y="1"/>
            <a:ext cx="4657344" cy="334670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3755F344-256F-4CC7-A956-CB478BEC72EB" descr="IMG_7877.jpg">
            <a:extLst>
              <a:ext uri="{FF2B5EF4-FFF2-40B4-BE49-F238E27FC236}">
                <a16:creationId xmlns:a16="http://schemas.microsoft.com/office/drawing/2014/main" xmlns="" id="{5CBA4882-B5A4-67FE-93BA-D424FFB7F11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3" b="4186"/>
          <a:stretch/>
        </p:blipFill>
        <p:spPr bwMode="auto">
          <a:xfrm>
            <a:off x="7534654" y="3511296"/>
            <a:ext cx="4657346" cy="334670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263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E2CE2-48B1-E904-9E02-EF4B73E54079}"/>
              </a:ext>
            </a:extLst>
          </p:cNvPr>
          <p:cNvSpPr>
            <a:spLocks noGrp="1"/>
          </p:cNvSpPr>
          <p:nvPr>
            <p:ph type="title"/>
          </p:nvPr>
        </p:nvSpPr>
        <p:spPr/>
        <p:txBody>
          <a:bodyPr/>
          <a:lstStyle/>
          <a:p>
            <a:r>
              <a:rPr lang="en-GB" dirty="0"/>
              <a:t>Saltire Awards &amp; HLH Leadership</a:t>
            </a:r>
          </a:p>
        </p:txBody>
      </p:sp>
      <p:sp>
        <p:nvSpPr>
          <p:cNvPr id="3" name="Content Placeholder 2">
            <a:extLst>
              <a:ext uri="{FF2B5EF4-FFF2-40B4-BE49-F238E27FC236}">
                <a16:creationId xmlns:a16="http://schemas.microsoft.com/office/drawing/2014/main" xmlns="" id="{303E9DCB-9461-4CA4-33CA-F674BCA8A82A}"/>
              </a:ext>
            </a:extLst>
          </p:cNvPr>
          <p:cNvSpPr>
            <a:spLocks noGrp="1"/>
          </p:cNvSpPr>
          <p:nvPr>
            <p:ph idx="1"/>
          </p:nvPr>
        </p:nvSpPr>
        <p:spPr/>
        <p:txBody>
          <a:bodyPr/>
          <a:lstStyle/>
          <a:p>
            <a:r>
              <a:rPr lang="en-GB" dirty="0"/>
              <a:t>A number of young people from Cromarty are signed up for Saltire Awards &amp; HLH Leadership:</a:t>
            </a:r>
          </a:p>
          <a:p>
            <a:r>
              <a:rPr lang="en-GB" dirty="0"/>
              <a:t>Young people volunteer and lead at many different sessions weekly, such as, Multi-Sports, Jnr Youth Café, Football, Leading sessions on a Friday afternoon at Cromarty Primary School, Support with Fortrose Academy Breakfast club.</a:t>
            </a:r>
          </a:p>
          <a:p>
            <a:r>
              <a:rPr lang="en-GB" dirty="0"/>
              <a:t>These young people are youth ambassadors.</a:t>
            </a:r>
          </a:p>
          <a:p>
            <a:endParaRPr lang="en-GB" dirty="0"/>
          </a:p>
          <a:p>
            <a:endParaRPr lang="en-GB" dirty="0"/>
          </a:p>
        </p:txBody>
      </p:sp>
    </p:spTree>
    <p:extLst>
      <p:ext uri="{BB962C8B-B14F-4D97-AF65-F5344CB8AC3E}">
        <p14:creationId xmlns:p14="http://schemas.microsoft.com/office/powerpoint/2010/main" xmlns="" val="4692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016F0114-60A1-48EB-8254-622569D7E67A" descr="IMG_7863.jpg">
            <a:extLst>
              <a:ext uri="{FF2B5EF4-FFF2-40B4-BE49-F238E27FC236}">
                <a16:creationId xmlns:a16="http://schemas.microsoft.com/office/drawing/2014/main" xmlns="" id="{A6B37F71-679D-557C-16EB-1FAE51700B5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5" y="4763"/>
            <a:ext cx="452755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631ABCEA-3A23-4B64-A577-D4DEF051A31A" descr="IMG_7864.jpg">
            <a:extLst>
              <a:ext uri="{FF2B5EF4-FFF2-40B4-BE49-F238E27FC236}">
                <a16:creationId xmlns:a16="http://schemas.microsoft.com/office/drawing/2014/main" xmlns="" id="{D920DCCB-6541-05A6-4D73-863E7EC9682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02758" y="133972"/>
            <a:ext cx="456565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731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33F2D-FF8D-7792-FCB0-026BECC90E78}"/>
              </a:ext>
            </a:extLst>
          </p:cNvPr>
          <p:cNvSpPr>
            <a:spLocks noGrp="1"/>
          </p:cNvSpPr>
          <p:nvPr>
            <p:ph type="title"/>
          </p:nvPr>
        </p:nvSpPr>
        <p:spPr/>
        <p:txBody>
          <a:bodyPr/>
          <a:lstStyle/>
          <a:p>
            <a:r>
              <a:rPr lang="en-GB" dirty="0"/>
              <a:t>Wider Achievement </a:t>
            </a:r>
          </a:p>
        </p:txBody>
      </p:sp>
      <p:sp>
        <p:nvSpPr>
          <p:cNvPr id="3" name="Content Placeholder 2">
            <a:extLst>
              <a:ext uri="{FF2B5EF4-FFF2-40B4-BE49-F238E27FC236}">
                <a16:creationId xmlns:a16="http://schemas.microsoft.com/office/drawing/2014/main" xmlns="" id="{FF6288DC-6BB5-E8C6-DC70-3BE78559EECD}"/>
              </a:ext>
            </a:extLst>
          </p:cNvPr>
          <p:cNvSpPr>
            <a:spLocks noGrp="1"/>
          </p:cNvSpPr>
          <p:nvPr>
            <p:ph idx="1"/>
          </p:nvPr>
        </p:nvSpPr>
        <p:spPr/>
        <p:txBody>
          <a:bodyPr/>
          <a:lstStyle/>
          <a:p>
            <a:r>
              <a:rPr lang="en-GB" dirty="0"/>
              <a:t>Over the last month young people have been taking part in a range of different wider achievement courses:</a:t>
            </a:r>
          </a:p>
          <a:p>
            <a:r>
              <a:rPr lang="en-GB" dirty="0"/>
              <a:t>Food Hygiene Level 1 &amp; Level 2 </a:t>
            </a:r>
          </a:p>
          <a:p>
            <a:r>
              <a:rPr lang="en-GB" dirty="0"/>
              <a:t>Child Protection </a:t>
            </a:r>
          </a:p>
          <a:p>
            <a:r>
              <a:rPr lang="en-GB" dirty="0"/>
              <a:t>Smart Start</a:t>
            </a:r>
          </a:p>
          <a:p>
            <a:r>
              <a:rPr lang="en-GB" dirty="0"/>
              <a:t>Child Healthy Weight</a:t>
            </a:r>
          </a:p>
          <a:p>
            <a:endParaRPr lang="en-GB" dirty="0"/>
          </a:p>
        </p:txBody>
      </p:sp>
    </p:spTree>
    <p:extLst>
      <p:ext uri="{BB962C8B-B14F-4D97-AF65-F5344CB8AC3E}">
        <p14:creationId xmlns:p14="http://schemas.microsoft.com/office/powerpoint/2010/main" xmlns="" val="117099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xmlns="" id="{262ABC4B-37D8-4218-BDD8-6DF6A00C0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0" name="Picture 4">
            <a:extLst>
              <a:ext uri="{FF2B5EF4-FFF2-40B4-BE49-F238E27FC236}">
                <a16:creationId xmlns:a16="http://schemas.microsoft.com/office/drawing/2014/main" xmlns="" id="{A1F95272-D19B-00D9-D28E-E02980AD82C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93" r="-2" b="27911"/>
          <a:stretch/>
        </p:blipFill>
        <p:spPr bwMode="auto">
          <a:xfrm>
            <a:off x="321730" y="321732"/>
            <a:ext cx="5674897" cy="301740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3" name="Picture 7">
            <a:extLst>
              <a:ext uri="{FF2B5EF4-FFF2-40B4-BE49-F238E27FC236}">
                <a16:creationId xmlns:a16="http://schemas.microsoft.com/office/drawing/2014/main" xmlns="" id="{1AEBA639-46B0-83E5-1C79-8EC5A681767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 b="34448"/>
          <a:stretch/>
        </p:blipFill>
        <p:spPr bwMode="auto">
          <a:xfrm>
            <a:off x="321730" y="3510853"/>
            <a:ext cx="5674897" cy="27899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7E2817A9-9DB4-4E7E-B81A-802013B357B6" descr="IMG_7865.jpg">
            <a:extLst>
              <a:ext uri="{FF2B5EF4-FFF2-40B4-BE49-F238E27FC236}">
                <a16:creationId xmlns:a16="http://schemas.microsoft.com/office/drawing/2014/main" xmlns="" id="{FD200E19-C124-52FE-ED0D-EEC5F2B984D5}"/>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 b="21506"/>
          <a:stretch/>
        </p:blipFill>
        <p:spPr bwMode="auto">
          <a:xfrm>
            <a:off x="6195373" y="321733"/>
            <a:ext cx="5674897"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27366288"/>
      </p:ext>
    </p:extLst>
  </p:cSld>
  <p:clrMapOvr>
    <a:masterClrMapping/>
  </p:clrMapOvr>
</p:sld>
</file>

<file path=ppt/theme/theme1.xml><?xml version="1.0" encoding="utf-8"?>
<a:theme xmlns:a="http://schemas.openxmlformats.org/drawingml/2006/main" name="GradientRiseVTI">
  <a:themeElements>
    <a:clrScheme name="AnalogousFromRegularSeedLeftStep">
      <a:dk1>
        <a:srgbClr val="000000"/>
      </a:dk1>
      <a:lt1>
        <a:srgbClr val="FFFFFF"/>
      </a:lt1>
      <a:dk2>
        <a:srgbClr val="251A2F"/>
      </a:dk2>
      <a:lt2>
        <a:srgbClr val="F0F3F1"/>
      </a:lt2>
      <a:accent1>
        <a:srgbClr val="E729A7"/>
      </a:accent1>
      <a:accent2>
        <a:srgbClr val="C617D5"/>
      </a:accent2>
      <a:accent3>
        <a:srgbClr val="8929E7"/>
      </a:accent3>
      <a:accent4>
        <a:srgbClr val="3C2DD9"/>
      </a:accent4>
      <a:accent5>
        <a:srgbClr val="2968E7"/>
      </a:accent5>
      <a:accent6>
        <a:srgbClr val="17A5D5"/>
      </a:accent6>
      <a:hlink>
        <a:srgbClr val="349D57"/>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209</TotalTime>
  <Words>583</Words>
  <Application>Microsoft Office PowerPoint</Application>
  <PresentationFormat>Custom</PresentationFormat>
  <Paragraphs>56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GradientRiseVTI</vt:lpstr>
      <vt:lpstr>YOUTH CAFE Report for Community Council </vt:lpstr>
      <vt:lpstr>WANDA!</vt:lpstr>
      <vt:lpstr>Numbers </vt:lpstr>
      <vt:lpstr>Choose to Lead Level 4 </vt:lpstr>
      <vt:lpstr>Slide 5</vt:lpstr>
      <vt:lpstr>Saltire Awards &amp; HLH Leadership</vt:lpstr>
      <vt:lpstr>Slide 7</vt:lpstr>
      <vt:lpstr>Wider Achievement </vt:lpstr>
      <vt:lpstr>Slide 9</vt:lpstr>
      <vt:lpstr>Slide 10</vt:lpstr>
      <vt:lpstr>Football Coaching </vt:lpstr>
      <vt:lpstr>Slide 12</vt:lpstr>
      <vt:lpstr>Jnr Youth Café </vt:lpstr>
      <vt:lpstr>Slide 14</vt:lpstr>
      <vt:lpstr>Halloween Spooktacular refreshments  </vt:lpstr>
      <vt:lpstr>Slide 16</vt:lpstr>
      <vt:lpstr>Multi-Sports </vt:lpstr>
      <vt:lpstr>Youth Convener Roadshow </vt:lpstr>
      <vt:lpstr>Cookwell / Bakewell </vt:lpstr>
      <vt:lpstr>Slide 20</vt:lpstr>
      <vt:lpstr>Slide 21</vt:lpstr>
      <vt:lpstr>Indoor Rowing </vt:lpstr>
      <vt:lpstr>Staff Development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Fraser Thomson Report for Community Council</dc:title>
  <dc:creator>Fraser Thomson</dc:creator>
  <cp:lastModifiedBy>Vivienne</cp:lastModifiedBy>
  <cp:revision>3</cp:revision>
  <dcterms:created xsi:type="dcterms:W3CDTF">2022-11-24T11:50:34Z</dcterms:created>
  <dcterms:modified xsi:type="dcterms:W3CDTF">2022-11-28T16:25:18Z</dcterms:modified>
</cp:coreProperties>
</file>